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6"/>
  </p:notesMasterIdLst>
  <p:sldIdLst>
    <p:sldId id="256" r:id="rId5"/>
  </p:sldIdLst>
  <p:sldSz cx="21945600" cy="16459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228572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45714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685718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91429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1142863" algn="l" defTabSz="457145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1371435" algn="l" defTabSz="457145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1600008" algn="l" defTabSz="457145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1828581" algn="l" defTabSz="457145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44">
          <p15:clr>
            <a:srgbClr val="A4A3A4"/>
          </p15:clr>
        </p15:guide>
        <p15:guide id="2" pos="6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eline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0000"/>
    <a:srgbClr val="CC3300"/>
    <a:srgbClr val="969696"/>
    <a:srgbClr val="333399"/>
    <a:srgbClr val="3399FF"/>
    <a:srgbClr val="000099"/>
    <a:srgbClr val="FFBF0B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5405" autoAdjust="0"/>
  </p:normalViewPr>
  <p:slideViewPr>
    <p:cSldViewPr>
      <p:cViewPr varScale="1">
        <p:scale>
          <a:sx n="31" d="100"/>
          <a:sy n="31" d="100"/>
        </p:scale>
        <p:origin x="1710" y="108"/>
      </p:cViewPr>
      <p:guideLst>
        <p:guide orient="horz" pos="5544"/>
        <p:guide pos="6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52634601-F843-421B-8ECA-81F96577A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79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28572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57145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685718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14290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142863" algn="l" defTabSz="4571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435" algn="l" defTabSz="4571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008" algn="l" defTabSz="4571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581" algn="l" defTabSz="4571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693671"/>
            <a:ext cx="16459200" cy="573024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8588-45BE-4149-A941-166E9F488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0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D6EC-C6F3-4E83-8838-214E096EB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0" y="876300"/>
            <a:ext cx="4732020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"/>
            <a:ext cx="13921740" cy="13948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079C-B546-4D74-A2E3-CD721F20F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4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BE26-06BE-42BB-8F2D-C98AF7B2D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8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4103372"/>
            <a:ext cx="18928080" cy="684656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0" y="11014712"/>
            <a:ext cx="18928080" cy="36004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D52C-F46A-4311-B276-9928EBD067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8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583E-6873-45B4-817B-2C447B9ED1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2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1"/>
            <a:ext cx="1892808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4034791"/>
            <a:ext cx="9284017" cy="197738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6012180"/>
            <a:ext cx="9284017" cy="88430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4034791"/>
            <a:ext cx="9329738" cy="197738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6012180"/>
            <a:ext cx="9329738" cy="88430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555D-80E6-40BA-99DA-C3B906AA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6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6A8B-8811-4C65-9F86-BA9E41FC3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51F4-43AC-4426-9702-2848E66ED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4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1"/>
            <a:ext cx="11109960" cy="116967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1E14-7ADF-4ED6-9FA4-348AA5DAB8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9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29738" y="2369821"/>
            <a:ext cx="11109960" cy="11696700"/>
          </a:xfrm>
        </p:spPr>
        <p:txBody>
          <a:bodyPr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C1BC-DFEF-4405-87A5-E1E5B48A17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8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1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1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1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1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356B-5F25-4DE3-8E87-864E563FD8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9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trics.com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" name="Text Box 146"/>
          <p:cNvSpPr txBox="1">
            <a:spLocks noChangeArrowheads="1"/>
          </p:cNvSpPr>
          <p:nvPr/>
        </p:nvSpPr>
        <p:spPr bwMode="auto">
          <a:xfrm>
            <a:off x="389135" y="249683"/>
            <a:ext cx="21061291" cy="30777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365760" tIns="182880" rIns="365760" bIns="18288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695325" algn="l"/>
              </a:tabLst>
            </a:pPr>
            <a:r>
              <a:rPr lang="en-US" sz="5400" dirty="0">
                <a:effectLst/>
              </a:rPr>
              <a:t>The Association between Race and Mindfulness in a Sample Primed for Stereotype Threat</a:t>
            </a:r>
            <a:endParaRPr lang="en-US" sz="5400" dirty="0" smtClean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695325" algn="l"/>
              </a:tabLst>
            </a:pPr>
            <a:endParaRPr lang="en-US" sz="3200" dirty="0" smtClean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695325" algn="l"/>
              </a:tabLst>
            </a:pPr>
            <a:r>
              <a:rPr lang="en-US" sz="3600" dirty="0" smtClean="0">
                <a:effectLst/>
                <a:ea typeface="Times New Roman" panose="02020603050405020304" pitchFamily="18" charset="0"/>
              </a:rPr>
              <a:t>Adeline Le</a:t>
            </a:r>
            <a:r>
              <a:rPr lang="el-GR" sz="3600" dirty="0" smtClean="0">
                <a:effectLst/>
                <a:ea typeface="Times New Roman" panose="02020603050405020304" pitchFamily="18" charset="0"/>
              </a:rPr>
              <a:t>ό</a:t>
            </a:r>
            <a:r>
              <a:rPr lang="en-US" sz="3600" dirty="0" smtClean="0">
                <a:effectLst/>
                <a:ea typeface="Times New Roman" panose="02020603050405020304" pitchFamily="18" charset="0"/>
              </a:rPr>
              <a:t>n, MSW</a:t>
            </a:r>
            <a:endParaRPr lang="en-US" sz="3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196" name="Text Box 148"/>
          <p:cNvSpPr txBox="1">
            <a:spLocks noChangeArrowheads="1"/>
          </p:cNvSpPr>
          <p:nvPr/>
        </p:nvSpPr>
        <p:spPr bwMode="auto">
          <a:xfrm>
            <a:off x="9932988" y="2355057"/>
            <a:ext cx="217546" cy="55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689" tIns="53845" rIns="107689" bIns="53845">
            <a:spAutoFit/>
          </a:bodyPr>
          <a:lstStyle/>
          <a:p>
            <a:pPr defTabSz="1076990"/>
            <a:endParaRPr lang="en-US" sz="2900" dirty="0">
              <a:effectLst/>
            </a:endParaRPr>
          </a:p>
        </p:txBody>
      </p:sp>
      <p:sp>
        <p:nvSpPr>
          <p:cNvPr id="2198" name="Text Box 150"/>
          <p:cNvSpPr txBox="1">
            <a:spLocks noChangeArrowheads="1"/>
          </p:cNvSpPr>
          <p:nvPr/>
        </p:nvSpPr>
        <p:spPr bwMode="auto">
          <a:xfrm>
            <a:off x="14935198" y="3905709"/>
            <a:ext cx="6403084" cy="1794325"/>
          </a:xfrm>
          <a:prstGeom prst="rect">
            <a:avLst/>
          </a:prstGeom>
          <a:solidFill>
            <a:schemeClr val="bg1"/>
          </a:solidFill>
          <a:ln w="317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0286" rIns="114286" bIns="50286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ea typeface="Times New Roman" panose="02020603050405020304" pitchFamily="18" charset="0"/>
              </a:rPr>
              <a:t>An </a:t>
            </a:r>
            <a:r>
              <a:rPr lang="en-US" sz="2200" dirty="0" smtClean="0">
                <a:effectLst/>
                <a:ea typeface="Times New Roman" panose="02020603050405020304" pitchFamily="18" charset="0"/>
              </a:rPr>
              <a:t>independent samples t-test revealed a significant relationship between race (Caucasian or non-Caucasian) and scores on the decentering and total scales of the TMS, with higher scores for Caucasians than non-Caucasians. </a:t>
            </a:r>
            <a:endParaRPr lang="en-US" sz="2200" b="1" dirty="0">
              <a:effectLst/>
            </a:endParaRPr>
          </a:p>
        </p:txBody>
      </p:sp>
      <p:sp>
        <p:nvSpPr>
          <p:cNvPr id="2199" name="Text Box 151"/>
          <p:cNvSpPr txBox="1">
            <a:spLocks noChangeArrowheads="1"/>
          </p:cNvSpPr>
          <p:nvPr/>
        </p:nvSpPr>
        <p:spPr bwMode="auto">
          <a:xfrm>
            <a:off x="383281" y="11720686"/>
            <a:ext cx="10105864" cy="4164205"/>
          </a:xfrm>
          <a:prstGeom prst="rect">
            <a:avLst/>
          </a:prstGeom>
          <a:solidFill>
            <a:schemeClr val="bg1"/>
          </a:solidFill>
          <a:ln w="317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0286" rIns="114286" bIns="50286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Data were analyzed for 128 women who participated in an online study regarding mindfulness and its effect on spatial reasoning performance.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Participants were recruited </a:t>
            </a:r>
            <a:r>
              <a:rPr lang="en-US" sz="2200" dirty="0">
                <a:effectLst/>
              </a:rPr>
              <a:t>through an </a:t>
            </a:r>
            <a:r>
              <a:rPr lang="en-US" sz="2200" dirty="0" smtClean="0">
                <a:effectLst/>
              </a:rPr>
              <a:t>online ad that contained a link </a:t>
            </a:r>
            <a:r>
              <a:rPr lang="en-US" sz="2200" dirty="0">
                <a:effectLst/>
              </a:rPr>
              <a:t>to </a:t>
            </a:r>
            <a:r>
              <a:rPr lang="en-US" sz="2200" dirty="0" smtClean="0">
                <a:effectLst/>
                <a:hlinkClick r:id="rId3"/>
              </a:rPr>
              <a:t>www.qualtrics.com</a:t>
            </a:r>
            <a:r>
              <a:rPr lang="en-US" sz="2200" dirty="0" smtClean="0">
                <a:effectLst/>
              </a:rPr>
              <a:t>, the online data </a:t>
            </a:r>
            <a:r>
              <a:rPr lang="en-US" sz="2200" dirty="0">
                <a:effectLst/>
              </a:rPr>
              <a:t>collection </a:t>
            </a:r>
            <a:r>
              <a:rPr lang="en-US" sz="2200" dirty="0" smtClean="0">
                <a:effectLst/>
              </a:rPr>
              <a:t>tool.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Exclusion criteria included being male or under the age of 18.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After consenting to the study, participants were asked </a:t>
            </a:r>
            <a:r>
              <a:rPr lang="en-US" sz="2200" dirty="0">
                <a:effectLst/>
              </a:rPr>
              <a:t>a primer </a:t>
            </a:r>
            <a:r>
              <a:rPr lang="en-US" sz="2200" dirty="0" smtClean="0">
                <a:effectLst/>
              </a:rPr>
              <a:t>question (“Are </a:t>
            </a:r>
            <a:r>
              <a:rPr lang="en-US" sz="2200" dirty="0">
                <a:effectLst/>
              </a:rPr>
              <a:t>you aware of the stereotype which claims that females do not perform as well on spatial reasoning tasks as males do</a:t>
            </a:r>
            <a:r>
              <a:rPr lang="en-US" sz="2200" dirty="0" smtClean="0">
                <a:effectLst/>
              </a:rPr>
              <a:t>?”) to elicit the </a:t>
            </a:r>
            <a:r>
              <a:rPr lang="en-US" sz="2200" dirty="0">
                <a:effectLst/>
              </a:rPr>
              <a:t>stereotype threat effect. </a:t>
            </a:r>
            <a:endParaRPr lang="en-US" sz="2200" dirty="0" smtClean="0">
              <a:effectLst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Participants completed the demographics questionnaire, MRT, and the TMS.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A </a:t>
            </a:r>
            <a:r>
              <a:rPr lang="en-US" sz="2200" dirty="0">
                <a:effectLst/>
              </a:rPr>
              <a:t>debriefing form was presented to </a:t>
            </a:r>
            <a:r>
              <a:rPr lang="en-US" sz="2200" dirty="0" smtClean="0">
                <a:effectLst/>
              </a:rPr>
              <a:t>participants, who were given </a:t>
            </a:r>
            <a:r>
              <a:rPr lang="en-US" sz="2200" dirty="0">
                <a:effectLst/>
              </a:rPr>
              <a:t>the option of providing an e-mail address to be entered in a raffle </a:t>
            </a:r>
            <a:r>
              <a:rPr lang="en-US" sz="2200" dirty="0" smtClean="0">
                <a:effectLst/>
              </a:rPr>
              <a:t>to win one of four $50 Amazon gift </a:t>
            </a:r>
            <a:r>
              <a:rPr lang="en-US" sz="2200" dirty="0">
                <a:effectLst/>
              </a:rPr>
              <a:t>cards</a:t>
            </a:r>
            <a:r>
              <a:rPr lang="en-US" sz="2200" dirty="0" smtClean="0">
                <a:effectLst/>
              </a:rPr>
              <a:t>.</a:t>
            </a:r>
            <a:endParaRPr lang="en-US" sz="2200" dirty="0">
              <a:effectLst/>
            </a:endParaRP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10843333" y="11574130"/>
            <a:ext cx="10589784" cy="2132879"/>
          </a:xfrm>
          <a:prstGeom prst="rect">
            <a:avLst/>
          </a:prstGeom>
          <a:solidFill>
            <a:schemeClr val="bg1"/>
          </a:solidFill>
          <a:ln w="317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0286" rIns="114286" bIns="50286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 smtClean="0">
                <a:effectLst/>
              </a:rPr>
              <a:t>Overall</a:t>
            </a:r>
            <a:r>
              <a:rPr lang="en-US" sz="2200" dirty="0">
                <a:effectLst/>
              </a:rPr>
              <a:t>, there appears to be a significant association between race and mindfulness when minorities are primed for stereotype threat, suggesting that increased mindfulness may be beneficial for minorities when completing these cognitive tasks</a:t>
            </a:r>
            <a:r>
              <a:rPr lang="en-US" sz="2200" dirty="0" smtClean="0">
                <a:effectLst/>
              </a:rPr>
              <a:t>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 smtClean="0">
                <a:effectLst/>
              </a:rPr>
              <a:t>Using </a:t>
            </a:r>
            <a:r>
              <a:rPr lang="en-US" sz="2200" dirty="0">
                <a:effectLst/>
              </a:rPr>
              <a:t>the fundamental elements found in this study, future research may contribute to the literature on this topic, and perhaps lead to more valuable interventions to overcome the effects of stereotype </a:t>
            </a:r>
            <a:r>
              <a:rPr lang="en-US" sz="2200" dirty="0" smtClean="0">
                <a:effectLst/>
              </a:rPr>
              <a:t>threat</a:t>
            </a:r>
            <a:r>
              <a:rPr lang="en-US" sz="2200" dirty="0">
                <a:effectLst/>
              </a:rPr>
              <a:t> </a:t>
            </a:r>
            <a:r>
              <a:rPr lang="en-US" sz="2200" dirty="0" smtClean="0">
                <a:effectLst/>
              </a:rPr>
              <a:t>in women and ethnic minorities. </a:t>
            </a:r>
            <a:endParaRPr lang="en-US" sz="2200" dirty="0">
              <a:effectLst/>
            </a:endParaRPr>
          </a:p>
        </p:txBody>
      </p:sp>
      <p:sp>
        <p:nvSpPr>
          <p:cNvPr id="2211" name="Text Box 163"/>
          <p:cNvSpPr txBox="1">
            <a:spLocks noChangeArrowheads="1"/>
          </p:cNvSpPr>
          <p:nvPr/>
        </p:nvSpPr>
        <p:spPr bwMode="auto">
          <a:xfrm>
            <a:off x="383281" y="3440627"/>
            <a:ext cx="14379810" cy="4154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14" tIns="22857" rIns="45714" bIns="22857">
            <a:spAutoFit/>
          </a:bodyPr>
          <a:lstStyle/>
          <a:p>
            <a:pPr algn="ctr"/>
            <a:r>
              <a:rPr lang="en-US" sz="2400" b="1" dirty="0" smtClean="0"/>
              <a:t>BACKGROUND</a:t>
            </a:r>
            <a:endParaRPr lang="en-US" sz="1800" b="1" dirty="0"/>
          </a:p>
        </p:txBody>
      </p:sp>
      <p:sp>
        <p:nvSpPr>
          <p:cNvPr id="2212" name="Text Box 164"/>
          <p:cNvSpPr txBox="1">
            <a:spLocks noChangeArrowheads="1"/>
          </p:cNvSpPr>
          <p:nvPr/>
        </p:nvSpPr>
        <p:spPr bwMode="auto">
          <a:xfrm>
            <a:off x="383281" y="11320575"/>
            <a:ext cx="10105864" cy="4154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14" tIns="22857" rIns="45714" bIns="22857">
            <a:spAutoFit/>
          </a:bodyPr>
          <a:lstStyle/>
          <a:p>
            <a:pPr algn="ctr"/>
            <a:r>
              <a:rPr lang="en-US" sz="2400" b="1" dirty="0" smtClean="0"/>
              <a:t>METHODS</a:t>
            </a:r>
            <a:endParaRPr lang="en-US" sz="1800" b="1" dirty="0"/>
          </a:p>
        </p:txBody>
      </p:sp>
      <p:sp>
        <p:nvSpPr>
          <p:cNvPr id="2213" name="Text Box 165"/>
          <p:cNvSpPr txBox="1">
            <a:spLocks noChangeArrowheads="1"/>
          </p:cNvSpPr>
          <p:nvPr/>
        </p:nvSpPr>
        <p:spPr bwMode="auto">
          <a:xfrm>
            <a:off x="14935199" y="3473407"/>
            <a:ext cx="6403083" cy="4154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14" tIns="22857" rIns="45714" bIns="22857">
            <a:spAutoFit/>
          </a:bodyPr>
          <a:lstStyle/>
          <a:p>
            <a:pPr algn="ctr"/>
            <a:r>
              <a:rPr lang="en-US" sz="2400" b="1" dirty="0"/>
              <a:t>RESULTS</a:t>
            </a:r>
            <a:endParaRPr lang="en-US" sz="1800" b="1" dirty="0"/>
          </a:p>
        </p:txBody>
      </p:sp>
      <p:sp>
        <p:nvSpPr>
          <p:cNvPr id="2214" name="Text Box 166"/>
          <p:cNvSpPr txBox="1">
            <a:spLocks noChangeArrowheads="1"/>
          </p:cNvSpPr>
          <p:nvPr/>
        </p:nvSpPr>
        <p:spPr bwMode="auto">
          <a:xfrm>
            <a:off x="10854789" y="11134390"/>
            <a:ext cx="10589785" cy="4154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14" tIns="22857" rIns="45714" bIns="22857">
            <a:spAutoFit/>
          </a:bodyPr>
          <a:lstStyle/>
          <a:p>
            <a:pPr algn="ctr"/>
            <a:r>
              <a:rPr lang="en-US" sz="2400" b="1" dirty="0" smtClean="0"/>
              <a:t>DISCUSSION</a:t>
            </a:r>
            <a:endParaRPr lang="en-US" sz="1800" b="1" dirty="0"/>
          </a:p>
        </p:txBody>
      </p:sp>
      <p:sp>
        <p:nvSpPr>
          <p:cNvPr id="2215" name="Text Box 167"/>
          <p:cNvSpPr txBox="1">
            <a:spLocks noChangeArrowheads="1"/>
          </p:cNvSpPr>
          <p:nvPr/>
        </p:nvSpPr>
        <p:spPr bwMode="auto">
          <a:xfrm>
            <a:off x="10854789" y="13802789"/>
            <a:ext cx="10589784" cy="4154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14" tIns="22857" rIns="45714" bIns="22857">
            <a:spAutoFit/>
          </a:bodyPr>
          <a:lstStyle/>
          <a:p>
            <a:pPr algn="ctr"/>
            <a:r>
              <a:rPr lang="en-US" sz="2400" b="1" dirty="0" smtClean="0"/>
              <a:t>REFERENCES</a:t>
            </a:r>
            <a:endParaRPr lang="en-US" sz="1800" b="1" dirty="0"/>
          </a:p>
        </p:txBody>
      </p:sp>
      <p:pic>
        <p:nvPicPr>
          <p:cNvPr id="25" name="Picture 24" descr="IIT_Logo_stack_186_blk.gif"/>
          <p:cNvPicPr>
            <a:picLocks noChangeAspect="1"/>
          </p:cNvPicPr>
          <p:nvPr/>
        </p:nvPicPr>
        <p:blipFill>
          <a:blip r:embed="rId4" cstate="print"/>
          <a:srcRect l="5882" t="25252" r="9804" b="38384"/>
          <a:stretch>
            <a:fillRect/>
          </a:stretch>
        </p:blipFill>
        <p:spPr>
          <a:xfrm>
            <a:off x="14763091" y="1536308"/>
            <a:ext cx="6096000" cy="1569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19" name="Text Box 151"/>
          <p:cNvSpPr txBox="1">
            <a:spLocks noChangeArrowheads="1"/>
          </p:cNvSpPr>
          <p:nvPr/>
        </p:nvSpPr>
        <p:spPr bwMode="auto">
          <a:xfrm>
            <a:off x="402990" y="3911724"/>
            <a:ext cx="7369410" cy="7211193"/>
          </a:xfrm>
          <a:prstGeom prst="rect">
            <a:avLst/>
          </a:prstGeom>
          <a:solidFill>
            <a:schemeClr val="bg1"/>
          </a:solidFill>
          <a:ln w="317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0286" rIns="114286" bIns="50286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It is widely known that race </a:t>
            </a:r>
            <a:r>
              <a:rPr lang="en-US" sz="2200" dirty="0">
                <a:effectLst/>
              </a:rPr>
              <a:t>and ethnicity are factors associated with performance differences on cognitive tasks, with Caucasians outperforming </a:t>
            </a:r>
            <a:r>
              <a:rPr lang="en-US" sz="2200" dirty="0" smtClean="0">
                <a:effectLst/>
              </a:rPr>
              <a:t>minorities</a:t>
            </a:r>
            <a:r>
              <a:rPr lang="en-US" sz="2200" dirty="0">
                <a:effectLst/>
              </a:rPr>
              <a:t>.</a:t>
            </a:r>
            <a:endParaRPr lang="en-US" sz="2200" dirty="0" smtClean="0">
              <a:effectLst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One </a:t>
            </a:r>
            <a:r>
              <a:rPr lang="en-US" sz="2200" dirty="0">
                <a:effectLst/>
              </a:rPr>
              <a:t>possible explanation </a:t>
            </a:r>
            <a:r>
              <a:rPr lang="en-US" sz="2200" dirty="0" smtClean="0">
                <a:effectLst/>
              </a:rPr>
              <a:t>for these performance differences is </a:t>
            </a:r>
            <a:r>
              <a:rPr lang="en-US" sz="2200" dirty="0">
                <a:effectLst/>
              </a:rPr>
              <a:t>“stereotype threat</a:t>
            </a:r>
            <a:r>
              <a:rPr lang="en-US" sz="2200" dirty="0" smtClean="0">
                <a:effectLst/>
              </a:rPr>
              <a:t>,” which inhibits performance </a:t>
            </a:r>
            <a:r>
              <a:rPr lang="en-US" sz="2200" dirty="0">
                <a:effectLst/>
              </a:rPr>
              <a:t>due to the individual’s association with a group believed to underperform on the task at hand </a:t>
            </a:r>
            <a:r>
              <a:rPr lang="en-US" sz="2200" dirty="0" smtClean="0">
                <a:effectLst/>
              </a:rPr>
              <a:t>(</a:t>
            </a:r>
            <a:r>
              <a:rPr lang="en-US" sz="2200" dirty="0">
                <a:effectLst/>
              </a:rPr>
              <a:t>Steele &amp; Aronson, </a:t>
            </a:r>
            <a:r>
              <a:rPr lang="en-US" sz="2200" dirty="0" smtClean="0">
                <a:effectLst/>
              </a:rPr>
              <a:t>1995</a:t>
            </a:r>
            <a:r>
              <a:rPr lang="en-US" sz="2200" dirty="0">
                <a:effectLst/>
              </a:rPr>
              <a:t>)</a:t>
            </a:r>
            <a:r>
              <a:rPr lang="en-US" sz="2200" dirty="0" smtClean="0">
                <a:effectLst/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Awareness of this stereotype leads to a perceived psychological </a:t>
            </a:r>
            <a:r>
              <a:rPr lang="en-US" sz="2200" dirty="0" smtClean="0">
                <a:effectLst/>
              </a:rPr>
              <a:t>threat, with poor performance viewed </a:t>
            </a:r>
            <a:r>
              <a:rPr lang="en-US" sz="2200" dirty="0">
                <a:effectLst/>
              </a:rPr>
              <a:t>as evidence that the individual retains the group’s perceived shortcomings (Martens et al, </a:t>
            </a:r>
            <a:r>
              <a:rPr lang="en-US" sz="2200" dirty="0" smtClean="0">
                <a:effectLst/>
              </a:rPr>
              <a:t>2006).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The </a:t>
            </a:r>
            <a:r>
              <a:rPr lang="en-US" sz="2200" dirty="0">
                <a:effectLst/>
              </a:rPr>
              <a:t>Liverpool Mindfulness Model (Malinowski, 2013; see </a:t>
            </a:r>
            <a:r>
              <a:rPr lang="en-US" sz="2200" dirty="0" smtClean="0">
                <a:effectLst/>
              </a:rPr>
              <a:t>Figure 1) demonstrates </a:t>
            </a:r>
            <a:r>
              <a:rPr lang="en-US" sz="2200" dirty="0">
                <a:effectLst/>
              </a:rPr>
              <a:t>that attentional training reinforces emotional and cognitive flexibility, which </a:t>
            </a:r>
            <a:r>
              <a:rPr lang="en-US" sz="2200" dirty="0" smtClean="0">
                <a:effectLst/>
              </a:rPr>
              <a:t>highlights </a:t>
            </a:r>
            <a:r>
              <a:rPr lang="en-US" sz="2200" dirty="0">
                <a:effectLst/>
              </a:rPr>
              <a:t>the ability to maintain a non-judgmental awareness toward internal and external </a:t>
            </a:r>
            <a:r>
              <a:rPr lang="en-US" sz="2200" dirty="0" smtClean="0">
                <a:effectLst/>
              </a:rPr>
              <a:t>experiences</a:t>
            </a:r>
            <a:r>
              <a:rPr lang="en-US" sz="2200" dirty="0">
                <a:effectLst/>
              </a:rPr>
              <a:t> </a:t>
            </a:r>
            <a:r>
              <a:rPr lang="en-US" sz="2200" dirty="0" smtClean="0">
                <a:effectLst/>
              </a:rPr>
              <a:t>(Malinowski</a:t>
            </a:r>
            <a:r>
              <a:rPr lang="en-US" sz="2200" dirty="0">
                <a:effectLst/>
              </a:rPr>
              <a:t>, 2013). </a:t>
            </a:r>
            <a:endParaRPr lang="en-US" sz="2200" dirty="0" smtClean="0">
              <a:effectLst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This </a:t>
            </a:r>
            <a:r>
              <a:rPr lang="en-US" sz="2200" dirty="0">
                <a:effectLst/>
              </a:rPr>
              <a:t>study </a:t>
            </a:r>
            <a:r>
              <a:rPr lang="en-US" sz="2200" dirty="0" smtClean="0">
                <a:effectLst/>
              </a:rPr>
              <a:t>explored </a:t>
            </a:r>
            <a:r>
              <a:rPr lang="en-US" sz="2200" dirty="0">
                <a:effectLst/>
              </a:rPr>
              <a:t>the relationship between mindfulness, measured by the </a:t>
            </a:r>
            <a:r>
              <a:rPr lang="en-US" sz="2200" dirty="0" smtClean="0">
                <a:effectLst/>
              </a:rPr>
              <a:t>Toronto Mindfulness Scale (TMS), </a:t>
            </a:r>
            <a:r>
              <a:rPr lang="en-US" sz="2200" dirty="0">
                <a:effectLst/>
              </a:rPr>
              <a:t>and race in a sample of </a:t>
            </a:r>
            <a:r>
              <a:rPr lang="en-US" sz="2200" dirty="0" smtClean="0">
                <a:effectLst/>
              </a:rPr>
              <a:t>women primed </a:t>
            </a:r>
            <a:r>
              <a:rPr lang="en-US" sz="2200" dirty="0">
                <a:effectLst/>
              </a:rPr>
              <a:t>for stereotype threat while completing </a:t>
            </a:r>
            <a:r>
              <a:rPr lang="en-US" sz="2200" dirty="0" smtClean="0">
                <a:effectLst/>
              </a:rPr>
              <a:t>the Mental Rotation Test-3D (MRT-3D; Peters et al., 1995), a spatial </a:t>
            </a:r>
            <a:r>
              <a:rPr lang="en-US" sz="2200" dirty="0">
                <a:effectLst/>
              </a:rPr>
              <a:t>reasoning </a:t>
            </a:r>
            <a:r>
              <a:rPr lang="en-US" sz="2200" dirty="0" smtClean="0">
                <a:effectLst/>
              </a:rPr>
              <a:t>task</a:t>
            </a:r>
            <a:r>
              <a:rPr lang="en-US" sz="2200" dirty="0">
                <a:effectLst/>
              </a:rPr>
              <a:t> </a:t>
            </a:r>
            <a:r>
              <a:rPr lang="en-US" sz="2200" dirty="0" smtClean="0">
                <a:effectLst/>
              </a:rPr>
              <a:t>(see Figure 2).</a:t>
            </a:r>
          </a:p>
        </p:txBody>
      </p:sp>
      <p:sp>
        <p:nvSpPr>
          <p:cNvPr id="21" name="Text Box 151"/>
          <p:cNvSpPr txBox="1">
            <a:spLocks noChangeArrowheads="1"/>
          </p:cNvSpPr>
          <p:nvPr/>
        </p:nvSpPr>
        <p:spPr bwMode="auto">
          <a:xfrm>
            <a:off x="10821119" y="14218281"/>
            <a:ext cx="10589784" cy="2071324"/>
          </a:xfrm>
          <a:prstGeom prst="rect">
            <a:avLst/>
          </a:prstGeom>
          <a:solidFill>
            <a:schemeClr val="bg1"/>
          </a:solidFill>
          <a:ln w="317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0286" rIns="114286" bIns="50286">
            <a:spAutoFit/>
          </a:bodyPr>
          <a:lstStyle/>
          <a:p>
            <a:r>
              <a:rPr lang="en-US" sz="1600" dirty="0" smtClean="0">
                <a:effectLst/>
              </a:rPr>
              <a:t>Malinowski, P. (2013). Neural mechanisms of attentional control in mindfulness meditation. </a:t>
            </a:r>
            <a:r>
              <a:rPr lang="en-US" sz="1600" i="1" dirty="0" smtClean="0">
                <a:effectLst/>
              </a:rPr>
              <a:t>Frontiers in Neuroscience, </a:t>
            </a:r>
            <a:r>
              <a:rPr lang="en-US" sz="1600" dirty="0" smtClean="0">
                <a:effectLst/>
              </a:rPr>
              <a:t>04, </a:t>
            </a:r>
          </a:p>
          <a:p>
            <a:r>
              <a:rPr lang="en-US" sz="1600" dirty="0">
                <a:effectLst/>
              </a:rPr>
              <a:t>	</a:t>
            </a:r>
            <a:r>
              <a:rPr lang="en-US" sz="1600" dirty="0" smtClean="0">
                <a:effectLst/>
              </a:rPr>
              <a:t>February, 2013. </a:t>
            </a:r>
            <a:r>
              <a:rPr lang="en-US" sz="1600" dirty="0" err="1" smtClean="0">
                <a:effectLst/>
              </a:rPr>
              <a:t>doi</a:t>
            </a:r>
            <a:r>
              <a:rPr lang="en-US" sz="1600" dirty="0" smtClean="0">
                <a:effectLst/>
              </a:rPr>
              <a:t>: 10.3389/fnins.2013.00008</a:t>
            </a:r>
          </a:p>
          <a:p>
            <a:r>
              <a:rPr lang="en-US" sz="1600" dirty="0">
                <a:effectLst/>
              </a:rPr>
              <a:t>Martens, A., Johns, M., Greenberg, J., &amp; </a:t>
            </a:r>
            <a:r>
              <a:rPr lang="en-US" sz="1600" dirty="0" err="1">
                <a:effectLst/>
              </a:rPr>
              <a:t>Schimel</a:t>
            </a:r>
            <a:r>
              <a:rPr lang="en-US" sz="1600" dirty="0">
                <a:effectLst/>
              </a:rPr>
              <a:t>, J. (2006). Combating stereotype threat: </a:t>
            </a:r>
            <a:r>
              <a:rPr lang="en-US" sz="1600" dirty="0" smtClean="0">
                <a:effectLst/>
              </a:rPr>
              <a:t>The </a:t>
            </a:r>
            <a:r>
              <a:rPr lang="en-US" sz="1600" dirty="0">
                <a:effectLst/>
              </a:rPr>
              <a:t>effect of </a:t>
            </a:r>
            <a:r>
              <a:rPr lang="en-US" sz="1600" dirty="0" smtClean="0">
                <a:effectLst/>
              </a:rPr>
              <a:t>self-affirmation </a:t>
            </a:r>
            <a:r>
              <a:rPr lang="en-US" sz="1600" dirty="0">
                <a:effectLst/>
              </a:rPr>
              <a:t>on </a:t>
            </a:r>
            <a:r>
              <a:rPr lang="en-US" sz="1600" dirty="0" smtClean="0">
                <a:effectLst/>
              </a:rPr>
              <a:t>	women’s </a:t>
            </a:r>
            <a:r>
              <a:rPr lang="en-US" sz="1600" dirty="0">
                <a:effectLst/>
              </a:rPr>
              <a:t>intellectual performance. </a:t>
            </a:r>
            <a:r>
              <a:rPr lang="en-US" sz="1600" i="1" dirty="0">
                <a:effectLst/>
              </a:rPr>
              <a:t>Journal of </a:t>
            </a:r>
            <a:r>
              <a:rPr lang="en-US" sz="1600" i="1" dirty="0" smtClean="0">
                <a:effectLst/>
              </a:rPr>
              <a:t>Experimental </a:t>
            </a:r>
            <a:r>
              <a:rPr lang="en-US" sz="1600" i="1" dirty="0">
                <a:effectLst/>
              </a:rPr>
              <a:t>Social Psychology, 42</a:t>
            </a:r>
            <a:r>
              <a:rPr lang="en-US" sz="1600" dirty="0">
                <a:effectLst/>
              </a:rPr>
              <a:t>(2), 236-243</a:t>
            </a:r>
            <a:r>
              <a:rPr lang="en-US" sz="1600" dirty="0" smtClean="0">
                <a:effectLst/>
              </a:rPr>
              <a:t>.</a:t>
            </a:r>
          </a:p>
          <a:p>
            <a:r>
              <a:rPr lang="en-US" sz="1600" dirty="0" smtClean="0">
                <a:effectLst/>
              </a:rPr>
              <a:t>Peters, M., </a:t>
            </a:r>
            <a:r>
              <a:rPr lang="en-US" sz="1600" dirty="0" err="1" smtClean="0">
                <a:effectLst/>
              </a:rPr>
              <a:t>Laeng</a:t>
            </a:r>
            <a:r>
              <a:rPr lang="en-US" sz="1600" dirty="0" smtClean="0">
                <a:effectLst/>
              </a:rPr>
              <a:t>, B., Latham, K., Jackson, M., </a:t>
            </a:r>
            <a:r>
              <a:rPr lang="en-US" sz="1600" dirty="0" err="1" smtClean="0">
                <a:effectLst/>
              </a:rPr>
              <a:t>Zaiyouna</a:t>
            </a:r>
            <a:r>
              <a:rPr lang="en-US" sz="1600" dirty="0" smtClean="0">
                <a:effectLst/>
              </a:rPr>
              <a:t>, R. &amp; Richardson, C. (1995). A redrawn Vandenberg &amp; </a:t>
            </a:r>
            <a:r>
              <a:rPr lang="en-US" sz="1600" dirty="0" err="1" smtClean="0">
                <a:effectLst/>
              </a:rPr>
              <a:t>Kuse</a:t>
            </a:r>
            <a:r>
              <a:rPr lang="en-US" sz="1600" dirty="0" smtClean="0">
                <a:effectLst/>
              </a:rPr>
              <a:t> mental </a:t>
            </a:r>
          </a:p>
          <a:p>
            <a:r>
              <a:rPr lang="en-US" sz="1600" dirty="0">
                <a:effectLst/>
              </a:rPr>
              <a:t>	</a:t>
            </a:r>
            <a:r>
              <a:rPr lang="en-US" sz="1600" dirty="0" smtClean="0">
                <a:effectLst/>
              </a:rPr>
              <a:t>rotations test: different versions and factors that affect performance. </a:t>
            </a:r>
            <a:r>
              <a:rPr lang="en-US" sz="1600" i="1" dirty="0" smtClean="0">
                <a:effectLst/>
              </a:rPr>
              <a:t>Brain and Cognition, </a:t>
            </a:r>
            <a:r>
              <a:rPr lang="en-US" sz="1600" dirty="0" smtClean="0">
                <a:effectLst/>
              </a:rPr>
              <a:t>28, 39-58.</a:t>
            </a:r>
          </a:p>
          <a:p>
            <a:r>
              <a:rPr lang="en-US" sz="1600" dirty="0" smtClean="0">
                <a:effectLst/>
              </a:rPr>
              <a:t>Steele, C. &amp; Aronson, J. (1995). Stereotype threat and the intellectual test performance of African Americans. </a:t>
            </a:r>
            <a:r>
              <a:rPr lang="en-US" sz="1600" i="1" dirty="0" smtClean="0">
                <a:effectLst/>
              </a:rPr>
              <a:t>Journal of </a:t>
            </a:r>
          </a:p>
          <a:p>
            <a:r>
              <a:rPr lang="en-US" sz="1600" i="1" dirty="0">
                <a:effectLst/>
              </a:rPr>
              <a:t>	</a:t>
            </a:r>
            <a:r>
              <a:rPr lang="en-US" sz="1600" i="1" dirty="0" smtClean="0">
                <a:effectLst/>
              </a:rPr>
              <a:t>Personality and Social Psychology </a:t>
            </a:r>
            <a:r>
              <a:rPr lang="en-US" sz="1600" dirty="0" smtClean="0">
                <a:effectLst/>
              </a:rPr>
              <a:t>69(5): 797-811. </a:t>
            </a:r>
            <a:r>
              <a:rPr lang="en-US" sz="1600" dirty="0" err="1" smtClean="0">
                <a:effectLst/>
              </a:rPr>
              <a:t>doi</a:t>
            </a:r>
            <a:r>
              <a:rPr lang="en-US" sz="1600" dirty="0" smtClean="0">
                <a:effectLst/>
              </a:rPr>
              <a:t>: 10.1037/0022-3514.69.5.797</a:t>
            </a:r>
          </a:p>
        </p:txBody>
      </p:sp>
      <p:pic>
        <p:nvPicPr>
          <p:cNvPr id="20" name="Picture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33" y="3948862"/>
            <a:ext cx="6858000" cy="4239685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16" name="Picture 15" descr="C:\Users\Addie\Desktop\1_3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421" y="8725031"/>
            <a:ext cx="6891670" cy="1891317"/>
          </a:xfrm>
          <a:prstGeom prst="rect">
            <a:avLst/>
          </a:prstGeom>
          <a:noFill/>
          <a:ln w="31750">
            <a:solidFill>
              <a:sysClr val="windowText" lastClr="00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8582891" y="10595389"/>
            <a:ext cx="68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Figure 2: Mental Rotation Test-3D  (Peters et al., 1995)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582891" y="8158094"/>
            <a:ext cx="6824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Figure 1: Liverpool Mindfulness Model (Malinowski, 2013)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5075130" y="7876700"/>
            <a:ext cx="6369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/>
              </a:rPr>
              <a:t>Group Statistics and t-scores for TMS scores by race</a:t>
            </a:r>
            <a:endParaRPr lang="en-US" sz="2000" b="1" dirty="0"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935198" y="10765222"/>
            <a:ext cx="10972800" cy="3228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 Significant at the .05 level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44095"/>
              </p:ext>
            </p:extLst>
          </p:nvPr>
        </p:nvGraphicFramePr>
        <p:xfrm>
          <a:off x="14934916" y="8240643"/>
          <a:ext cx="6475987" cy="24942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2586"/>
                <a:gridCol w="1012523"/>
                <a:gridCol w="1193652"/>
                <a:gridCol w="1375989"/>
                <a:gridCol w="1401237"/>
              </a:tblGrid>
              <a:tr h="71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Total (N=128)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Caucasian (N=84)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Non-Caucasian (N=44)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t score/p-value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TMS- Decentering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18.7 (5.6)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19.5 (5.5)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17.2 (5.5)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2.24/.03*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34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TMS- Curiosity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16.9 (6.3)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17.5 (6.5)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15.7 (5.9)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1.5/.14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TMS- Total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35.6 (10.8)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37 (10.7)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33 (10.7)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2.0/.04*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35199" y="5729202"/>
            <a:ext cx="6403083" cy="2147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E3988D-B449-4C3D-8337-08C4D6C01E95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DC95BA8D-7A40-4265-952A-D809215579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95E166-E6BA-49C0-9E78-6AF77FF2E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6602</TotalTime>
  <Words>595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>IIT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Karina</dc:creator>
  <cp:lastModifiedBy>katemo7</cp:lastModifiedBy>
  <cp:revision>211</cp:revision>
  <cp:lastPrinted>2000-08-03T00:31:24Z</cp:lastPrinted>
  <dcterms:created xsi:type="dcterms:W3CDTF">2011-05-17T18:50:22Z</dcterms:created>
  <dcterms:modified xsi:type="dcterms:W3CDTF">2014-06-21T17:05:16Z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TC300007839990</vt:lpwstr>
  </property>
</Properties>
</file>